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x="18288000" cy="10287000"/>
  <p:notesSz cx="6858000" cy="9144000"/>
  <p:embeddedFontLst>
    <p:embeddedFont>
      <p:font typeface="Montserrat Bold" charset="1" panose="00000800000000000000"/>
      <p:regular r:id="rId33"/>
    </p:embeddedFont>
    <p:embeddedFont>
      <p:font typeface="Montserrat" charset="1" panose="00000500000000000000"/>
      <p:regular r:id="rId34"/>
    </p:embeddedFont>
    <p:embeddedFont>
      <p:font typeface="Evolve Sans" charset="1" panose="02000503000000020004"/>
      <p:regular r:id="rId35"/>
    </p:embeddedFont>
    <p:embeddedFont>
      <p:font typeface="Open Sans Bold" charset="1" panose="020B0806030504020204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1.png" Type="http://schemas.openxmlformats.org/officeDocument/2006/relationships/image"/><Relationship Id="rId4" Target="../media/image2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1.png" Type="http://schemas.openxmlformats.org/officeDocument/2006/relationships/image"/><Relationship Id="rId4" Target="../media/image2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1.png" Type="http://schemas.openxmlformats.org/officeDocument/2006/relationships/image"/><Relationship Id="rId4" Target="../media/image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21.png" Type="http://schemas.openxmlformats.org/officeDocument/2006/relationships/image"/><Relationship Id="rId4" Target="../media/image2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Relationship Id="rId3" Target="../media/image21.png" Type="http://schemas.openxmlformats.org/officeDocument/2006/relationships/image"/><Relationship Id="rId4" Target="../media/image2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10.jpeg" Type="http://schemas.openxmlformats.org/officeDocument/2006/relationships/image"/><Relationship Id="rId4" Target="../media/image2.png" Type="http://schemas.openxmlformats.org/officeDocument/2006/relationships/image"/><Relationship Id="rId5" Target="../media/image5.png" Type="http://schemas.openxmlformats.org/officeDocument/2006/relationships/image"/><Relationship Id="rId6" Target="../media/image3.png" Type="http://schemas.openxmlformats.org/officeDocument/2006/relationships/image"/><Relationship Id="rId7" Target="../media/image4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5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2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.png" Type="http://schemas.openxmlformats.org/officeDocument/2006/relationships/image"/><Relationship Id="rId4" Target="../media/image5.pn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Relationship Id="rId7" Target="../media/image38.jpeg" Type="http://schemas.openxmlformats.org/officeDocument/2006/relationships/image"/><Relationship Id="rId8" Target="../media/image39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png" Type="http://schemas.openxmlformats.org/officeDocument/2006/relationships/image"/><Relationship Id="rId4" Target="../media/image2.png" Type="http://schemas.openxmlformats.org/officeDocument/2006/relationships/image"/><Relationship Id="rId5" Target="../media/image5.png" Type="http://schemas.openxmlformats.org/officeDocument/2006/relationships/image"/><Relationship Id="rId6" Target="../media/image3.png" Type="http://schemas.openxmlformats.org/officeDocument/2006/relationships/image"/><Relationship Id="rId7" Target="../media/image4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5.png" Type="http://schemas.openxmlformats.org/officeDocument/2006/relationships/image"/><Relationship Id="rId6" Target="../media/image14.png" Type="http://schemas.openxmlformats.org/officeDocument/2006/relationships/image"/><Relationship Id="rId7" Target="../media/image15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0.jpe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2.png" Type="http://schemas.openxmlformats.org/officeDocument/2006/relationships/image"/><Relationship Id="rId4" Target="../media/image5.pn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5.png" Type="http://schemas.openxmlformats.org/officeDocument/2006/relationships/image"/><Relationship Id="rId6" Target="../media/image18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Relationship Id="rId3" Target="../media/image2.png" Type="http://schemas.openxmlformats.org/officeDocument/2006/relationships/image"/><Relationship Id="rId4" Target="../media/image21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17994" y="5613549"/>
            <a:ext cx="6393184" cy="4480021"/>
            <a:chOff x="0" y="0"/>
            <a:chExt cx="1683802" cy="117992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83802" cy="1179923"/>
            </a:xfrm>
            <a:custGeom>
              <a:avLst/>
              <a:gdLst/>
              <a:ahLst/>
              <a:cxnLst/>
              <a:rect r="r" b="b" t="t" l="l"/>
              <a:pathLst>
                <a:path h="1179923" w="1683802">
                  <a:moveTo>
                    <a:pt x="61759" y="0"/>
                  </a:moveTo>
                  <a:lnTo>
                    <a:pt x="1622042" y="0"/>
                  </a:lnTo>
                  <a:cubicBezTo>
                    <a:pt x="1638422" y="0"/>
                    <a:pt x="1654131" y="6507"/>
                    <a:pt x="1665713" y="18089"/>
                  </a:cubicBezTo>
                  <a:cubicBezTo>
                    <a:pt x="1677295" y="29671"/>
                    <a:pt x="1683802" y="45380"/>
                    <a:pt x="1683802" y="61759"/>
                  </a:cubicBezTo>
                  <a:lnTo>
                    <a:pt x="1683802" y="1118164"/>
                  </a:lnTo>
                  <a:cubicBezTo>
                    <a:pt x="1683802" y="1134544"/>
                    <a:pt x="1677295" y="1150252"/>
                    <a:pt x="1665713" y="1161835"/>
                  </a:cubicBezTo>
                  <a:cubicBezTo>
                    <a:pt x="1654131" y="1173417"/>
                    <a:pt x="1638422" y="1179923"/>
                    <a:pt x="1622042" y="1179923"/>
                  </a:cubicBezTo>
                  <a:lnTo>
                    <a:pt x="61759" y="1179923"/>
                  </a:lnTo>
                  <a:cubicBezTo>
                    <a:pt x="45380" y="1179923"/>
                    <a:pt x="29671" y="1173417"/>
                    <a:pt x="18089" y="1161835"/>
                  </a:cubicBezTo>
                  <a:cubicBezTo>
                    <a:pt x="6507" y="1150252"/>
                    <a:pt x="0" y="1134544"/>
                    <a:pt x="0" y="1118164"/>
                  </a:cubicBezTo>
                  <a:lnTo>
                    <a:pt x="0" y="61759"/>
                  </a:lnTo>
                  <a:cubicBezTo>
                    <a:pt x="0" y="45380"/>
                    <a:pt x="6507" y="29671"/>
                    <a:pt x="18089" y="18089"/>
                  </a:cubicBezTo>
                  <a:cubicBezTo>
                    <a:pt x="29671" y="6507"/>
                    <a:pt x="45380" y="0"/>
                    <a:pt x="6175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1683802" cy="12275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3430905" y="5377232"/>
            <a:ext cx="4117642" cy="3870791"/>
          </a:xfrm>
          <a:custGeom>
            <a:avLst/>
            <a:gdLst/>
            <a:ahLst/>
            <a:cxnLst/>
            <a:rect r="r" b="b" t="t" l="l"/>
            <a:pathLst>
              <a:path h="3870791" w="4117642">
                <a:moveTo>
                  <a:pt x="0" y="0"/>
                </a:moveTo>
                <a:lnTo>
                  <a:pt x="4117643" y="0"/>
                </a:lnTo>
                <a:lnTo>
                  <a:pt x="4117643" y="3870791"/>
                </a:lnTo>
                <a:lnTo>
                  <a:pt x="0" y="38707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072" r="-653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778082" y="9443908"/>
            <a:ext cx="3833021" cy="649662"/>
          </a:xfrm>
          <a:custGeom>
            <a:avLst/>
            <a:gdLst/>
            <a:ahLst/>
            <a:cxnLst/>
            <a:rect r="r" b="b" t="t" l="l"/>
            <a:pathLst>
              <a:path h="649662" w="3833021">
                <a:moveTo>
                  <a:pt x="0" y="0"/>
                </a:moveTo>
                <a:lnTo>
                  <a:pt x="3833021" y="0"/>
                </a:lnTo>
                <a:lnTo>
                  <a:pt x="3833021" y="649662"/>
                </a:lnTo>
                <a:lnTo>
                  <a:pt x="0" y="649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009" r="0" b="-12556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881751">
            <a:off x="305792" y="7787943"/>
            <a:ext cx="2218038" cy="1469450"/>
          </a:xfrm>
          <a:custGeom>
            <a:avLst/>
            <a:gdLst/>
            <a:ahLst/>
            <a:cxnLst/>
            <a:rect r="r" b="b" t="t" l="l"/>
            <a:pathLst>
              <a:path h="1469450" w="2218038">
                <a:moveTo>
                  <a:pt x="0" y="0"/>
                </a:moveTo>
                <a:lnTo>
                  <a:pt x="2218038" y="0"/>
                </a:lnTo>
                <a:lnTo>
                  <a:pt x="2218038" y="1469450"/>
                </a:lnTo>
                <a:lnTo>
                  <a:pt x="0" y="14694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8814059"/>
            <a:ext cx="2402205" cy="1401286"/>
          </a:xfrm>
          <a:custGeom>
            <a:avLst/>
            <a:gdLst/>
            <a:ahLst/>
            <a:cxnLst/>
            <a:rect r="r" b="b" t="t" l="l"/>
            <a:pathLst>
              <a:path h="1401286" w="2402205">
                <a:moveTo>
                  <a:pt x="0" y="0"/>
                </a:moveTo>
                <a:lnTo>
                  <a:pt x="2402205" y="0"/>
                </a:lnTo>
                <a:lnTo>
                  <a:pt x="2402205" y="1401286"/>
                </a:lnTo>
                <a:lnTo>
                  <a:pt x="0" y="14012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614586" y="4270249"/>
            <a:ext cx="911098" cy="911098"/>
          </a:xfrm>
          <a:custGeom>
            <a:avLst/>
            <a:gdLst/>
            <a:ahLst/>
            <a:cxnLst/>
            <a:rect r="r" b="b" t="t" l="l"/>
            <a:pathLst>
              <a:path h="911098" w="911098">
                <a:moveTo>
                  <a:pt x="0" y="0"/>
                </a:moveTo>
                <a:lnTo>
                  <a:pt x="911098" y="0"/>
                </a:lnTo>
                <a:lnTo>
                  <a:pt x="911098" y="911098"/>
                </a:lnTo>
                <a:lnTo>
                  <a:pt x="0" y="9110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052270" y="-955256"/>
            <a:ext cx="12666338" cy="11362108"/>
          </a:xfrm>
          <a:custGeom>
            <a:avLst/>
            <a:gdLst/>
            <a:ahLst/>
            <a:cxnLst/>
            <a:rect r="r" b="b" t="t" l="l"/>
            <a:pathLst>
              <a:path h="11362108" w="12666338">
                <a:moveTo>
                  <a:pt x="0" y="0"/>
                </a:moveTo>
                <a:lnTo>
                  <a:pt x="12666338" y="0"/>
                </a:lnTo>
                <a:lnTo>
                  <a:pt x="12666338" y="11362108"/>
                </a:lnTo>
                <a:lnTo>
                  <a:pt x="0" y="113621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1779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17994" y="814747"/>
            <a:ext cx="15110940" cy="38401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581"/>
              </a:lnSpc>
            </a:pPr>
            <a:r>
              <a:rPr lang="en-US" b="true" sz="15849" spc="-1252">
                <a:solidFill>
                  <a:srgbClr val="1B6D1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PRESENTACIÓN VITALHEALTH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55681" y="4424369"/>
            <a:ext cx="9455422" cy="5457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571"/>
              </a:lnSpc>
              <a:spcBef>
                <a:spcPct val="0"/>
              </a:spcBef>
            </a:pPr>
            <a:r>
              <a:rPr lang="en-US" b="true" sz="3265">
                <a:solidFill>
                  <a:srgbClr val="1B6D1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 mundo              lleno de posibilidades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99522" y="-221045"/>
            <a:ext cx="18487522" cy="10508045"/>
          </a:xfrm>
          <a:custGeom>
            <a:avLst/>
            <a:gdLst/>
            <a:ahLst/>
            <a:cxnLst/>
            <a:rect r="r" b="b" t="t" l="l"/>
            <a:pathLst>
              <a:path h="10508045" w="18487522">
                <a:moveTo>
                  <a:pt x="0" y="0"/>
                </a:moveTo>
                <a:lnTo>
                  <a:pt x="18487522" y="0"/>
                </a:lnTo>
                <a:lnTo>
                  <a:pt x="18487522" y="10508045"/>
                </a:lnTo>
                <a:lnTo>
                  <a:pt x="0" y="105080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87" t="0" r="-1237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953248" y="0"/>
            <a:ext cx="2708154" cy="2708154"/>
          </a:xfrm>
          <a:custGeom>
            <a:avLst/>
            <a:gdLst/>
            <a:ahLst/>
            <a:cxnLst/>
            <a:rect r="r" b="b" t="t" l="l"/>
            <a:pathLst>
              <a:path h="2708154" w="2708154">
                <a:moveTo>
                  <a:pt x="0" y="0"/>
                </a:moveTo>
                <a:lnTo>
                  <a:pt x="2708154" y="0"/>
                </a:lnTo>
                <a:lnTo>
                  <a:pt x="2708154" y="2708154"/>
                </a:lnTo>
                <a:lnTo>
                  <a:pt x="0" y="27081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172971" y="8942958"/>
            <a:ext cx="3086329" cy="630685"/>
          </a:xfrm>
          <a:custGeom>
            <a:avLst/>
            <a:gdLst/>
            <a:ahLst/>
            <a:cxnLst/>
            <a:rect r="r" b="b" t="t" l="l"/>
            <a:pathLst>
              <a:path h="630685" w="3086329">
                <a:moveTo>
                  <a:pt x="0" y="0"/>
                </a:moveTo>
                <a:lnTo>
                  <a:pt x="3086329" y="0"/>
                </a:lnTo>
                <a:lnTo>
                  <a:pt x="3086329" y="630684"/>
                </a:lnTo>
                <a:lnTo>
                  <a:pt x="0" y="6306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82009" y="-165784"/>
            <a:ext cx="18370009" cy="10407064"/>
          </a:xfrm>
          <a:custGeom>
            <a:avLst/>
            <a:gdLst/>
            <a:ahLst/>
            <a:cxnLst/>
            <a:rect r="r" b="b" t="t" l="l"/>
            <a:pathLst>
              <a:path h="10407064" w="18370009">
                <a:moveTo>
                  <a:pt x="0" y="0"/>
                </a:moveTo>
                <a:lnTo>
                  <a:pt x="18370009" y="0"/>
                </a:lnTo>
                <a:lnTo>
                  <a:pt x="18370009" y="10407064"/>
                </a:lnTo>
                <a:lnTo>
                  <a:pt x="0" y="104070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09" t="0" r="-809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192635" y="290601"/>
            <a:ext cx="2708154" cy="2708154"/>
          </a:xfrm>
          <a:custGeom>
            <a:avLst/>
            <a:gdLst/>
            <a:ahLst/>
            <a:cxnLst/>
            <a:rect r="r" b="b" t="t" l="l"/>
            <a:pathLst>
              <a:path h="2708154" w="2708154">
                <a:moveTo>
                  <a:pt x="0" y="0"/>
                </a:moveTo>
                <a:lnTo>
                  <a:pt x="2708154" y="0"/>
                </a:lnTo>
                <a:lnTo>
                  <a:pt x="2708154" y="2708154"/>
                </a:lnTo>
                <a:lnTo>
                  <a:pt x="0" y="27081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8933011"/>
            <a:ext cx="3183679" cy="650578"/>
          </a:xfrm>
          <a:custGeom>
            <a:avLst/>
            <a:gdLst/>
            <a:ahLst/>
            <a:cxnLst/>
            <a:rect r="r" b="b" t="t" l="l"/>
            <a:pathLst>
              <a:path h="650578" w="3183679">
                <a:moveTo>
                  <a:pt x="0" y="0"/>
                </a:moveTo>
                <a:lnTo>
                  <a:pt x="3183679" y="0"/>
                </a:lnTo>
                <a:lnTo>
                  <a:pt x="3183679" y="650578"/>
                </a:lnTo>
                <a:lnTo>
                  <a:pt x="0" y="6505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90829" y="-193414"/>
            <a:ext cx="18869658" cy="10658662"/>
          </a:xfrm>
          <a:custGeom>
            <a:avLst/>
            <a:gdLst/>
            <a:ahLst/>
            <a:cxnLst/>
            <a:rect r="r" b="b" t="t" l="l"/>
            <a:pathLst>
              <a:path h="10658662" w="18869658">
                <a:moveTo>
                  <a:pt x="0" y="0"/>
                </a:moveTo>
                <a:lnTo>
                  <a:pt x="18869658" y="0"/>
                </a:lnTo>
                <a:lnTo>
                  <a:pt x="18869658" y="10658661"/>
                </a:lnTo>
                <a:lnTo>
                  <a:pt x="0" y="106586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0" r="-1467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908438" y="0"/>
            <a:ext cx="2708154" cy="2708154"/>
          </a:xfrm>
          <a:custGeom>
            <a:avLst/>
            <a:gdLst/>
            <a:ahLst/>
            <a:cxnLst/>
            <a:rect r="r" b="b" t="t" l="l"/>
            <a:pathLst>
              <a:path h="2708154" w="2708154">
                <a:moveTo>
                  <a:pt x="0" y="0"/>
                </a:moveTo>
                <a:lnTo>
                  <a:pt x="2708154" y="0"/>
                </a:lnTo>
                <a:lnTo>
                  <a:pt x="2708154" y="2708154"/>
                </a:lnTo>
                <a:lnTo>
                  <a:pt x="0" y="27081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541344" y="8613712"/>
            <a:ext cx="3154368" cy="644588"/>
          </a:xfrm>
          <a:custGeom>
            <a:avLst/>
            <a:gdLst/>
            <a:ahLst/>
            <a:cxnLst/>
            <a:rect r="r" b="b" t="t" l="l"/>
            <a:pathLst>
              <a:path h="644588" w="3154368">
                <a:moveTo>
                  <a:pt x="0" y="0"/>
                </a:moveTo>
                <a:lnTo>
                  <a:pt x="3154368" y="0"/>
                </a:lnTo>
                <a:lnTo>
                  <a:pt x="3154368" y="644588"/>
                </a:lnTo>
                <a:lnTo>
                  <a:pt x="0" y="644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60265" y="22860"/>
            <a:ext cx="18489087" cy="10264140"/>
          </a:xfrm>
          <a:custGeom>
            <a:avLst/>
            <a:gdLst/>
            <a:ahLst/>
            <a:cxnLst/>
            <a:rect r="r" b="b" t="t" l="l"/>
            <a:pathLst>
              <a:path h="10264140" w="18489087">
                <a:moveTo>
                  <a:pt x="0" y="0"/>
                </a:moveTo>
                <a:lnTo>
                  <a:pt x="18489086" y="0"/>
                </a:lnTo>
                <a:lnTo>
                  <a:pt x="18489086" y="10264140"/>
                </a:lnTo>
                <a:lnTo>
                  <a:pt x="0" y="102641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37" r="0" b="-43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59850" y="7237537"/>
            <a:ext cx="2708154" cy="2708154"/>
          </a:xfrm>
          <a:custGeom>
            <a:avLst/>
            <a:gdLst/>
            <a:ahLst/>
            <a:cxnLst/>
            <a:rect r="r" b="b" t="t" l="l"/>
            <a:pathLst>
              <a:path h="2708154" w="2708154">
                <a:moveTo>
                  <a:pt x="0" y="0"/>
                </a:moveTo>
                <a:lnTo>
                  <a:pt x="2708154" y="0"/>
                </a:lnTo>
                <a:lnTo>
                  <a:pt x="2708154" y="2708154"/>
                </a:lnTo>
                <a:lnTo>
                  <a:pt x="0" y="27081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546263" y="533422"/>
            <a:ext cx="3183679" cy="650578"/>
          </a:xfrm>
          <a:custGeom>
            <a:avLst/>
            <a:gdLst/>
            <a:ahLst/>
            <a:cxnLst/>
            <a:rect r="r" b="b" t="t" l="l"/>
            <a:pathLst>
              <a:path h="650578" w="3183679">
                <a:moveTo>
                  <a:pt x="0" y="0"/>
                </a:moveTo>
                <a:lnTo>
                  <a:pt x="3183679" y="0"/>
                </a:lnTo>
                <a:lnTo>
                  <a:pt x="3183679" y="650578"/>
                </a:lnTo>
                <a:lnTo>
                  <a:pt x="0" y="6505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465420" y="2558086"/>
            <a:ext cx="13357159" cy="7496706"/>
          </a:xfrm>
          <a:custGeom>
            <a:avLst/>
            <a:gdLst/>
            <a:ahLst/>
            <a:cxnLst/>
            <a:rect r="r" b="b" t="t" l="l"/>
            <a:pathLst>
              <a:path h="7496706" w="13357159">
                <a:moveTo>
                  <a:pt x="0" y="0"/>
                </a:moveTo>
                <a:lnTo>
                  <a:pt x="13357160" y="0"/>
                </a:lnTo>
                <a:lnTo>
                  <a:pt x="13357160" y="7496706"/>
                </a:lnTo>
                <a:lnTo>
                  <a:pt x="0" y="74967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502926" y="198190"/>
            <a:ext cx="15756374" cy="2625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b="true" sz="5000">
                <a:solidFill>
                  <a:srgbClr val="25766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En VitalHealth no solo transformamos la salud, </a:t>
            </a:r>
          </a:p>
          <a:p>
            <a:pPr algn="ctr">
              <a:lnSpc>
                <a:spcPts val="7000"/>
              </a:lnSpc>
            </a:pPr>
            <a:r>
              <a:rPr lang="en-US" b="true" sz="5000">
                <a:solidFill>
                  <a:srgbClr val="25766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también abrimos un camino real </a:t>
            </a:r>
          </a:p>
          <a:p>
            <a:pPr algn="ctr">
              <a:lnSpc>
                <a:spcPts val="7000"/>
              </a:lnSpc>
            </a:pPr>
            <a:r>
              <a:rPr lang="en-US" b="true" sz="5000">
                <a:solidFill>
                  <a:srgbClr val="25766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hacia la libertad financiera.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538741" y="1204009"/>
            <a:ext cx="2708154" cy="2708154"/>
          </a:xfrm>
          <a:custGeom>
            <a:avLst/>
            <a:gdLst/>
            <a:ahLst/>
            <a:cxnLst/>
            <a:rect r="r" b="b" t="t" l="l"/>
            <a:pathLst>
              <a:path h="2708154" w="2708154">
                <a:moveTo>
                  <a:pt x="0" y="0"/>
                </a:moveTo>
                <a:lnTo>
                  <a:pt x="2708154" y="0"/>
                </a:lnTo>
                <a:lnTo>
                  <a:pt x="2708154" y="2708154"/>
                </a:lnTo>
                <a:lnTo>
                  <a:pt x="0" y="27081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638901" y="9258300"/>
            <a:ext cx="3183679" cy="650578"/>
          </a:xfrm>
          <a:custGeom>
            <a:avLst/>
            <a:gdLst/>
            <a:ahLst/>
            <a:cxnLst/>
            <a:rect r="r" b="b" t="t" l="l"/>
            <a:pathLst>
              <a:path h="650578" w="3183679">
                <a:moveTo>
                  <a:pt x="0" y="0"/>
                </a:moveTo>
                <a:lnTo>
                  <a:pt x="3183679" y="0"/>
                </a:lnTo>
                <a:lnTo>
                  <a:pt x="3183679" y="650578"/>
                </a:lnTo>
                <a:lnTo>
                  <a:pt x="0" y="6505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25691" y="-126951"/>
            <a:ext cx="18785297" cy="10566729"/>
          </a:xfrm>
          <a:custGeom>
            <a:avLst/>
            <a:gdLst/>
            <a:ahLst/>
            <a:cxnLst/>
            <a:rect r="r" b="b" t="t" l="l"/>
            <a:pathLst>
              <a:path h="10566729" w="18785297">
                <a:moveTo>
                  <a:pt x="0" y="0"/>
                </a:moveTo>
                <a:lnTo>
                  <a:pt x="18785297" y="0"/>
                </a:lnTo>
                <a:lnTo>
                  <a:pt x="18785297" y="10566729"/>
                </a:lnTo>
                <a:lnTo>
                  <a:pt x="0" y="105667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0365" y="0"/>
            <a:ext cx="18617112" cy="10448854"/>
          </a:xfrm>
          <a:custGeom>
            <a:avLst/>
            <a:gdLst/>
            <a:ahLst/>
            <a:cxnLst/>
            <a:rect r="r" b="b" t="t" l="l"/>
            <a:pathLst>
              <a:path h="10448854" w="18617112">
                <a:moveTo>
                  <a:pt x="0" y="0"/>
                </a:moveTo>
                <a:lnTo>
                  <a:pt x="18617112" y="0"/>
                </a:lnTo>
                <a:lnTo>
                  <a:pt x="18617112" y="10448854"/>
                </a:lnTo>
                <a:lnTo>
                  <a:pt x="0" y="104488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55304" y="-97287"/>
            <a:ext cx="19016623" cy="10649309"/>
          </a:xfrm>
          <a:custGeom>
            <a:avLst/>
            <a:gdLst/>
            <a:ahLst/>
            <a:cxnLst/>
            <a:rect r="r" b="b" t="t" l="l"/>
            <a:pathLst>
              <a:path h="10649309" w="19016623">
                <a:moveTo>
                  <a:pt x="0" y="0"/>
                </a:moveTo>
                <a:lnTo>
                  <a:pt x="19016623" y="0"/>
                </a:lnTo>
                <a:lnTo>
                  <a:pt x="19016623" y="10649309"/>
                </a:lnTo>
                <a:lnTo>
                  <a:pt x="0" y="106493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79792" y="-82681"/>
            <a:ext cx="19186653" cy="10528676"/>
          </a:xfrm>
          <a:custGeom>
            <a:avLst/>
            <a:gdLst/>
            <a:ahLst/>
            <a:cxnLst/>
            <a:rect r="r" b="b" t="t" l="l"/>
            <a:pathLst>
              <a:path h="10528676" w="19186653">
                <a:moveTo>
                  <a:pt x="0" y="0"/>
                </a:moveTo>
                <a:lnTo>
                  <a:pt x="19186653" y="0"/>
                </a:lnTo>
                <a:lnTo>
                  <a:pt x="19186653" y="10528676"/>
                </a:lnTo>
                <a:lnTo>
                  <a:pt x="0" y="105286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40564" y="-123586"/>
            <a:ext cx="18971104" cy="10647532"/>
          </a:xfrm>
          <a:custGeom>
            <a:avLst/>
            <a:gdLst/>
            <a:ahLst/>
            <a:cxnLst/>
            <a:rect r="r" b="b" t="t" l="l"/>
            <a:pathLst>
              <a:path h="10647532" w="18971104">
                <a:moveTo>
                  <a:pt x="0" y="0"/>
                </a:moveTo>
                <a:lnTo>
                  <a:pt x="18971104" y="0"/>
                </a:lnTo>
                <a:lnTo>
                  <a:pt x="18971104" y="10647532"/>
                </a:lnTo>
                <a:lnTo>
                  <a:pt x="0" y="106475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055600" y="3630728"/>
            <a:ext cx="7905988" cy="6397228"/>
            <a:chOff x="0" y="0"/>
            <a:chExt cx="10541318" cy="8529638"/>
          </a:xfrm>
        </p:grpSpPr>
        <p:sp>
          <p:nvSpPr>
            <p:cNvPr name="Freeform 3" id="3" descr="Imagen que contiene persona, tabla, cuarto de hospital, mujer  El contenido generado por IA puede ser incorrecto."/>
            <p:cNvSpPr/>
            <p:nvPr/>
          </p:nvSpPr>
          <p:spPr>
            <a:xfrm flipH="false" flipV="false" rot="0">
              <a:off x="0" y="0"/>
              <a:ext cx="10541381" cy="8529636"/>
            </a:xfrm>
            <a:custGeom>
              <a:avLst/>
              <a:gdLst/>
              <a:ahLst/>
              <a:cxnLst/>
              <a:rect r="r" b="b" t="t" l="l"/>
              <a:pathLst>
                <a:path h="8529636" w="10541381">
                  <a:moveTo>
                    <a:pt x="0" y="0"/>
                  </a:moveTo>
                  <a:lnTo>
                    <a:pt x="10541381" y="0"/>
                  </a:lnTo>
                  <a:lnTo>
                    <a:pt x="10541381" y="8529636"/>
                  </a:lnTo>
                  <a:lnTo>
                    <a:pt x="0" y="8529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0687" t="0" r="-10686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028700" y="6829342"/>
            <a:ext cx="3284255" cy="3457658"/>
          </a:xfrm>
          <a:custGeom>
            <a:avLst/>
            <a:gdLst/>
            <a:ahLst/>
            <a:cxnLst/>
            <a:rect r="r" b="b" t="t" l="l"/>
            <a:pathLst>
              <a:path h="3457658" w="3284255">
                <a:moveTo>
                  <a:pt x="0" y="0"/>
                </a:moveTo>
                <a:lnTo>
                  <a:pt x="3284255" y="0"/>
                </a:lnTo>
                <a:lnTo>
                  <a:pt x="3284255" y="3457658"/>
                </a:lnTo>
                <a:lnTo>
                  <a:pt x="0" y="34576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39" t="0" r="-2639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136692" y="8139751"/>
            <a:ext cx="4095171" cy="836839"/>
          </a:xfrm>
          <a:custGeom>
            <a:avLst/>
            <a:gdLst/>
            <a:ahLst/>
            <a:cxnLst/>
            <a:rect r="r" b="b" t="t" l="l"/>
            <a:pathLst>
              <a:path h="836839" w="4095171">
                <a:moveTo>
                  <a:pt x="0" y="0"/>
                </a:moveTo>
                <a:lnTo>
                  <a:pt x="4095171" y="0"/>
                </a:lnTo>
                <a:lnTo>
                  <a:pt x="4095171" y="836840"/>
                </a:lnTo>
                <a:lnTo>
                  <a:pt x="0" y="836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373618" y="1028700"/>
            <a:ext cx="15150118" cy="2400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98"/>
              </a:lnSpc>
            </a:pPr>
            <a:r>
              <a:rPr lang="en-US" sz="266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Un</a:t>
            </a:r>
            <a:r>
              <a:rPr lang="en-US" sz="266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 </a:t>
            </a:r>
            <a:r>
              <a:rPr lang="en-US" sz="2665" b="true">
                <a:solidFill>
                  <a:srgbClr val="4769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PLATAFORMA INTERNACIONAL</a:t>
            </a:r>
            <a:r>
              <a:rPr lang="en-US" sz="266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que combina </a:t>
            </a:r>
            <a:r>
              <a:rPr lang="en-US" sz="2665" b="true">
                <a:solidFill>
                  <a:srgbClr val="4769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SUPLEMENTOS</a:t>
            </a:r>
            <a:r>
              <a:rPr lang="en-US" sz="266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algn="ctr">
              <a:lnSpc>
                <a:spcPts val="3198"/>
              </a:lnSpc>
            </a:pPr>
            <a:r>
              <a:rPr lang="en-US" sz="266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basados en </a:t>
            </a:r>
            <a:r>
              <a:rPr lang="en-US" sz="2665" b="true">
                <a:solidFill>
                  <a:srgbClr val="4769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ADAPTÓGENOS,  </a:t>
            </a:r>
            <a:r>
              <a:rPr lang="en-US" sz="266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</a:t>
            </a:r>
            <a:r>
              <a:rPr lang="en-US" sz="2665" b="true">
                <a:solidFill>
                  <a:srgbClr val="4769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CIENCIA Y TECNOLOGÍA DIGITAL. </a:t>
            </a:r>
          </a:p>
          <a:p>
            <a:pPr algn="ctr">
              <a:lnSpc>
                <a:spcPts val="3198"/>
              </a:lnSpc>
            </a:pPr>
          </a:p>
          <a:p>
            <a:pPr algn="ctr">
              <a:lnSpc>
                <a:spcPts val="3198"/>
              </a:lnSpc>
            </a:pPr>
            <a:r>
              <a:rPr lang="en-US" sz="266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Un modelo de </a:t>
            </a:r>
            <a:r>
              <a:rPr lang="en-US" sz="2665" b="true">
                <a:solidFill>
                  <a:srgbClr val="4769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COMERCIO INTELIGENTE</a:t>
            </a:r>
            <a:r>
              <a:rPr lang="en-US" sz="266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que impulsa:</a:t>
            </a:r>
          </a:p>
          <a:p>
            <a:pPr algn="ctr">
              <a:lnSpc>
                <a:spcPts val="3198"/>
              </a:lnSpc>
            </a:pPr>
          </a:p>
          <a:p>
            <a:pPr algn="ctr">
              <a:lnSpc>
                <a:spcPts val="3198"/>
              </a:lnSpc>
            </a:pPr>
            <a:r>
              <a:rPr lang="en-US" sz="266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65" b="true">
                <a:solidFill>
                  <a:srgbClr val="4769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SALUD - INGRESOS y EXPANSIÓN GLOBAL. 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-1336802">
            <a:off x="1056915" y="1709833"/>
            <a:ext cx="3611003" cy="2106418"/>
          </a:xfrm>
          <a:custGeom>
            <a:avLst/>
            <a:gdLst/>
            <a:ahLst/>
            <a:cxnLst/>
            <a:rect r="r" b="b" t="t" l="l"/>
            <a:pathLst>
              <a:path h="2106418" w="3611003">
                <a:moveTo>
                  <a:pt x="0" y="0"/>
                </a:moveTo>
                <a:lnTo>
                  <a:pt x="3611003" y="0"/>
                </a:lnTo>
                <a:lnTo>
                  <a:pt x="3611003" y="2106418"/>
                </a:lnTo>
                <a:lnTo>
                  <a:pt x="0" y="21064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881751">
            <a:off x="732127" y="699452"/>
            <a:ext cx="2540240" cy="1682909"/>
          </a:xfrm>
          <a:custGeom>
            <a:avLst/>
            <a:gdLst/>
            <a:ahLst/>
            <a:cxnLst/>
            <a:rect r="r" b="b" t="t" l="l"/>
            <a:pathLst>
              <a:path h="1682909" w="2540240">
                <a:moveTo>
                  <a:pt x="0" y="0"/>
                </a:moveTo>
                <a:lnTo>
                  <a:pt x="2540240" y="0"/>
                </a:lnTo>
                <a:lnTo>
                  <a:pt x="2540240" y="1682908"/>
                </a:lnTo>
                <a:lnTo>
                  <a:pt x="0" y="16829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4429042"/>
            <a:ext cx="8919977" cy="2400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75551" indent="-287776" lvl="1">
              <a:lnSpc>
                <a:spcPts val="3198"/>
              </a:lnSpc>
              <a:buFont typeface="Arial"/>
              <a:buChar char="•"/>
            </a:pPr>
            <a:r>
              <a:rPr lang="en-US" sz="266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Empresa Mexicana</a:t>
            </a:r>
          </a:p>
          <a:p>
            <a:pPr algn="l" marL="575551" indent="-287776" lvl="1">
              <a:lnSpc>
                <a:spcPts val="3198"/>
              </a:lnSpc>
              <a:buFont typeface="Arial"/>
              <a:buChar char="•"/>
            </a:pPr>
            <a:r>
              <a:rPr lang="en-US" sz="266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Laboratorios propios (No trabajan con terceros)</a:t>
            </a:r>
            <a:r>
              <a:rPr lang="en-US" b="true" sz="266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  <a:p>
            <a:pPr algn="l" marL="575551" indent="-287776" lvl="1">
              <a:lnSpc>
                <a:spcPts val="3198"/>
              </a:lnSpc>
              <a:buFont typeface="Arial"/>
              <a:buChar char="•"/>
            </a:pPr>
            <a:r>
              <a:rPr lang="en-US" sz="266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Equipo corporativo con más de 420 empleados </a:t>
            </a:r>
          </a:p>
          <a:p>
            <a:pPr algn="l" marL="575551" indent="-287776" lvl="1">
              <a:lnSpc>
                <a:spcPts val="3198"/>
              </a:lnSpc>
              <a:buFont typeface="Arial"/>
              <a:buChar char="•"/>
            </a:pPr>
            <a:r>
              <a:rPr lang="en-US" sz="266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Presencia en Mexico, EEUU, </a:t>
            </a:r>
            <a:r>
              <a:rPr lang="en-US" sz="266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Canadá</a:t>
            </a:r>
            <a:r>
              <a:rPr lang="en-US" sz="266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parte de Latinoamérica,  España y próximos países en apertura (Europa) 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03100" y="-221045"/>
            <a:ext cx="19094200" cy="10839612"/>
          </a:xfrm>
          <a:custGeom>
            <a:avLst/>
            <a:gdLst/>
            <a:ahLst/>
            <a:cxnLst/>
            <a:rect r="r" b="b" t="t" l="l"/>
            <a:pathLst>
              <a:path h="10839612" w="19094200">
                <a:moveTo>
                  <a:pt x="0" y="0"/>
                </a:moveTo>
                <a:lnTo>
                  <a:pt x="19094200" y="0"/>
                </a:lnTo>
                <a:lnTo>
                  <a:pt x="19094200" y="10839612"/>
                </a:lnTo>
                <a:lnTo>
                  <a:pt x="0" y="10839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85" t="0" r="-2685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34273" y="-244279"/>
            <a:ext cx="19220827" cy="10811715"/>
          </a:xfrm>
          <a:custGeom>
            <a:avLst/>
            <a:gdLst/>
            <a:ahLst/>
            <a:cxnLst/>
            <a:rect r="r" b="b" t="t" l="l"/>
            <a:pathLst>
              <a:path h="10811715" w="19220827">
                <a:moveTo>
                  <a:pt x="0" y="0"/>
                </a:moveTo>
                <a:lnTo>
                  <a:pt x="19220827" y="0"/>
                </a:lnTo>
                <a:lnTo>
                  <a:pt x="19220827" y="10811715"/>
                </a:lnTo>
                <a:lnTo>
                  <a:pt x="0" y="108117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05740"/>
            <a:ext cx="18288000" cy="10492740"/>
          </a:xfrm>
          <a:custGeom>
            <a:avLst/>
            <a:gdLst/>
            <a:ahLst/>
            <a:cxnLst/>
            <a:rect r="r" b="b" t="t" l="l"/>
            <a:pathLst>
              <a:path h="10492740" w="18288000">
                <a:moveTo>
                  <a:pt x="0" y="0"/>
                </a:moveTo>
                <a:lnTo>
                  <a:pt x="18288000" y="0"/>
                </a:lnTo>
                <a:lnTo>
                  <a:pt x="18288000" y="10492740"/>
                </a:lnTo>
                <a:lnTo>
                  <a:pt x="0" y="104927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152671"/>
            <a:ext cx="18107315" cy="9981657"/>
          </a:xfrm>
          <a:custGeom>
            <a:avLst/>
            <a:gdLst/>
            <a:ahLst/>
            <a:cxnLst/>
            <a:rect r="r" b="b" t="t" l="l"/>
            <a:pathLst>
              <a:path h="9981657" w="18107315">
                <a:moveTo>
                  <a:pt x="0" y="0"/>
                </a:moveTo>
                <a:lnTo>
                  <a:pt x="18107315" y="0"/>
                </a:lnTo>
                <a:lnTo>
                  <a:pt x="18107315" y="9981658"/>
                </a:lnTo>
                <a:lnTo>
                  <a:pt x="0" y="998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29121" y="-165784"/>
            <a:ext cx="18746241" cy="10287000"/>
          </a:xfrm>
          <a:custGeom>
            <a:avLst/>
            <a:gdLst/>
            <a:ahLst/>
            <a:cxnLst/>
            <a:rect r="r" b="b" t="t" l="l"/>
            <a:pathLst>
              <a:path h="10287000" w="18746241">
                <a:moveTo>
                  <a:pt x="0" y="0"/>
                </a:moveTo>
                <a:lnTo>
                  <a:pt x="18746242" y="0"/>
                </a:lnTo>
                <a:lnTo>
                  <a:pt x="1874624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95196" y="-86450"/>
            <a:ext cx="18765895" cy="10508901"/>
          </a:xfrm>
          <a:custGeom>
            <a:avLst/>
            <a:gdLst/>
            <a:ahLst/>
            <a:cxnLst/>
            <a:rect r="r" b="b" t="t" l="l"/>
            <a:pathLst>
              <a:path h="10508901" w="18765895">
                <a:moveTo>
                  <a:pt x="0" y="0"/>
                </a:moveTo>
                <a:lnTo>
                  <a:pt x="18765895" y="0"/>
                </a:lnTo>
                <a:lnTo>
                  <a:pt x="18765895" y="10508901"/>
                </a:lnTo>
                <a:lnTo>
                  <a:pt x="0" y="105089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409617" y="310305"/>
            <a:ext cx="19277629" cy="3030839"/>
            <a:chOff x="0" y="0"/>
            <a:chExt cx="5077236" cy="79824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077235" cy="798246"/>
            </a:xfrm>
            <a:custGeom>
              <a:avLst/>
              <a:gdLst/>
              <a:ahLst/>
              <a:cxnLst/>
              <a:rect r="r" b="b" t="t" l="l"/>
              <a:pathLst>
                <a:path h="798246" w="5077235">
                  <a:moveTo>
                    <a:pt x="0" y="0"/>
                  </a:moveTo>
                  <a:lnTo>
                    <a:pt x="5077235" y="0"/>
                  </a:lnTo>
                  <a:lnTo>
                    <a:pt x="5077235" y="798246"/>
                  </a:lnTo>
                  <a:lnTo>
                    <a:pt x="0" y="798246"/>
                  </a:lnTo>
                  <a:close/>
                </a:path>
              </a:pathLst>
            </a:custGeom>
            <a:solidFill>
              <a:srgbClr val="0C8476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5077236" cy="8458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0723207" y="3514563"/>
            <a:ext cx="6871492" cy="283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Evolve Sans"/>
                <a:ea typeface="Evolve Sans"/>
                <a:cs typeface="Evolve Sans"/>
                <a:sym typeface="Evolve Sans"/>
              </a:rPr>
              <a:t>Texto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34153" y="496630"/>
            <a:ext cx="17507196" cy="26010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60"/>
              </a:lnSpc>
              <a:spcBef>
                <a:spcPct val="0"/>
              </a:spcBef>
            </a:pPr>
            <a:r>
              <a:rPr lang="en-US" sz="297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VitalHealth reconoce el valor de quienes abren nuevos países y posicionan la marca desde el inicio, por eso, ofrece a los primeros líderes que ingresan con el Paquete Élite el acceso exclusivo al BONO FUNDADOR, un incentivo único:</a:t>
            </a:r>
          </a:p>
          <a:p>
            <a:pPr algn="l">
              <a:lnSpc>
                <a:spcPts val="4160"/>
              </a:lnSpc>
              <a:spcBef>
                <a:spcPct val="0"/>
              </a:spcBef>
            </a:pPr>
            <a:r>
              <a:rPr lang="en-US" sz="297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💎 </a:t>
            </a:r>
            <a:r>
              <a:rPr lang="en-US" b="true" sz="297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1 % de la facturación global de la compañía</a:t>
            </a:r>
            <a:r>
              <a:rPr lang="en-US" sz="297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repartido entre los fundadores que aperturan el país, y a medida que el mercado crece, el bono se va revalorizando. 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61565" y="2042096"/>
            <a:ext cx="6202807" cy="6202807"/>
          </a:xfrm>
          <a:custGeom>
            <a:avLst/>
            <a:gdLst/>
            <a:ahLst/>
            <a:cxnLst/>
            <a:rect r="r" b="b" t="t" l="l"/>
            <a:pathLst>
              <a:path h="6202807" w="6202807">
                <a:moveTo>
                  <a:pt x="0" y="0"/>
                </a:moveTo>
                <a:lnTo>
                  <a:pt x="6202808" y="0"/>
                </a:lnTo>
                <a:lnTo>
                  <a:pt x="6202808" y="6202808"/>
                </a:lnTo>
                <a:lnTo>
                  <a:pt x="0" y="62028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130212" y="1840367"/>
            <a:ext cx="10838822" cy="7306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15"/>
              </a:lnSpc>
            </a:pPr>
          </a:p>
          <a:p>
            <a:pPr algn="l" marL="557569" indent="-278785" lvl="1">
              <a:lnSpc>
                <a:spcPts val="3615"/>
              </a:lnSpc>
              <a:buFont typeface="Arial"/>
              <a:buChar char="•"/>
            </a:pPr>
            <a:r>
              <a:rPr lang="en-US" sz="258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Porque no solo abrimos mercados, </a:t>
            </a:r>
            <a:r>
              <a:rPr lang="en-US" b="true" sz="2582">
                <a:solidFill>
                  <a:srgbClr val="4653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CONSTRUIMOS LÍDERES.</a:t>
            </a:r>
          </a:p>
          <a:p>
            <a:pPr algn="l">
              <a:lnSpc>
                <a:spcPts val="3615"/>
              </a:lnSpc>
            </a:pPr>
          </a:p>
          <a:p>
            <a:pPr algn="l" marL="557569" indent="-278785" lvl="1">
              <a:lnSpc>
                <a:spcPts val="3615"/>
              </a:lnSpc>
              <a:buFont typeface="Arial"/>
              <a:buChar char="•"/>
            </a:pPr>
            <a:r>
              <a:rPr lang="en-US" b="true" sz="2582">
                <a:solidFill>
                  <a:srgbClr val="4769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Vital One</a:t>
            </a:r>
            <a:r>
              <a:rPr lang="en-US" sz="258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somos el </a:t>
            </a:r>
            <a:r>
              <a:rPr lang="en-US" b="true" sz="2582">
                <a:solidFill>
                  <a:srgbClr val="4653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EQUIPO PIONERO</a:t>
            </a:r>
            <a:r>
              <a:rPr lang="en-US" sz="258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de VitalHealth en la ap</a:t>
            </a:r>
            <a:r>
              <a:rPr lang="en-US" sz="258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ertura del mercado español y europeo.</a:t>
            </a:r>
          </a:p>
          <a:p>
            <a:pPr algn="l">
              <a:lnSpc>
                <a:spcPts val="3615"/>
              </a:lnSpc>
            </a:pPr>
          </a:p>
          <a:p>
            <a:pPr algn="l" marL="557569" indent="-278785" lvl="1">
              <a:lnSpc>
                <a:spcPts val="3615"/>
              </a:lnSpc>
              <a:buFont typeface="Arial"/>
              <a:buChar char="•"/>
            </a:pPr>
            <a:r>
              <a:rPr lang="en-US" sz="258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Ofrecemos a cada socio una </a:t>
            </a:r>
            <a:r>
              <a:rPr lang="en-US" b="true" sz="2582">
                <a:solidFill>
                  <a:srgbClr val="4653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FORMACIÓN CONTÍNUA</a:t>
            </a:r>
            <a:r>
              <a:rPr lang="en-US" sz="258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, acompañamiento estratégico y todas las herramientas necesarias para llevar su negocio al máximo nivel.</a:t>
            </a:r>
          </a:p>
          <a:p>
            <a:pPr algn="l" marL="1115139" indent="-371713" lvl="2">
              <a:lnSpc>
                <a:spcPts val="3615"/>
              </a:lnSpc>
              <a:buFont typeface="Arial"/>
              <a:buChar char="⚬"/>
            </a:pPr>
            <a:r>
              <a:rPr lang="en-US" sz="258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Mentorías personalizadas. </a:t>
            </a:r>
          </a:p>
          <a:p>
            <a:pPr algn="l" marL="1115139" indent="-371713" lvl="2">
              <a:lnSpc>
                <a:spcPts val="3615"/>
              </a:lnSpc>
              <a:buFont typeface="Arial"/>
              <a:buChar char="⚬"/>
            </a:pPr>
            <a:r>
              <a:rPr lang="en-US" sz="258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Formación en ventas, liderazgo y marketing digital.</a:t>
            </a:r>
          </a:p>
          <a:p>
            <a:pPr algn="l" marL="1115139" indent="-371713" lvl="2">
              <a:lnSpc>
                <a:spcPts val="3615"/>
              </a:lnSpc>
              <a:buFont typeface="Arial"/>
              <a:buChar char="⚬"/>
            </a:pPr>
            <a:r>
              <a:rPr lang="en-US" sz="258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Soporte constante y comunidad profesional en crecimiento.</a:t>
            </a:r>
          </a:p>
          <a:p>
            <a:pPr algn="l" marL="557569" indent="-278785" lvl="1">
              <a:lnSpc>
                <a:spcPts val="3615"/>
              </a:lnSpc>
              <a:buFont typeface="Arial"/>
              <a:buChar char="•"/>
            </a:pPr>
            <a:r>
              <a:rPr lang="en-US" sz="258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No somos un grupo más, </a:t>
            </a:r>
            <a:r>
              <a:rPr lang="en-US" b="true" sz="2582">
                <a:solidFill>
                  <a:srgbClr val="46533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SOMOS EL MOTOR</a:t>
            </a:r>
            <a:r>
              <a:rPr lang="en-US" sz="258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que está liderando la expansión europea del bienestar inteligente.</a:t>
            </a:r>
          </a:p>
          <a:p>
            <a:pPr algn="ctr">
              <a:lnSpc>
                <a:spcPts val="3615"/>
              </a:lnSpc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2520667" y="8137335"/>
            <a:ext cx="2540411" cy="1481907"/>
          </a:xfrm>
          <a:custGeom>
            <a:avLst/>
            <a:gdLst/>
            <a:ahLst/>
            <a:cxnLst/>
            <a:rect r="r" b="b" t="t" l="l"/>
            <a:pathLst>
              <a:path h="1481907" w="2540411">
                <a:moveTo>
                  <a:pt x="0" y="0"/>
                </a:moveTo>
                <a:lnTo>
                  <a:pt x="2540411" y="0"/>
                </a:lnTo>
                <a:lnTo>
                  <a:pt x="2540411" y="1481907"/>
                </a:lnTo>
                <a:lnTo>
                  <a:pt x="0" y="14819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288283">
            <a:off x="1203573" y="7596386"/>
            <a:ext cx="2020491" cy="1338575"/>
          </a:xfrm>
          <a:custGeom>
            <a:avLst/>
            <a:gdLst/>
            <a:ahLst/>
            <a:cxnLst/>
            <a:rect r="r" b="b" t="t" l="l"/>
            <a:pathLst>
              <a:path h="1338575" w="2020491">
                <a:moveTo>
                  <a:pt x="0" y="0"/>
                </a:moveTo>
                <a:lnTo>
                  <a:pt x="2020491" y="0"/>
                </a:lnTo>
                <a:lnTo>
                  <a:pt x="2020491" y="1338575"/>
                </a:lnTo>
                <a:lnTo>
                  <a:pt x="0" y="13385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61565" y="1735115"/>
            <a:ext cx="4095171" cy="836839"/>
          </a:xfrm>
          <a:custGeom>
            <a:avLst/>
            <a:gdLst/>
            <a:ahLst/>
            <a:cxnLst/>
            <a:rect r="r" b="b" t="t" l="l"/>
            <a:pathLst>
              <a:path h="836839" w="4095171">
                <a:moveTo>
                  <a:pt x="0" y="0"/>
                </a:moveTo>
                <a:lnTo>
                  <a:pt x="4095171" y="0"/>
                </a:lnTo>
                <a:lnTo>
                  <a:pt x="4095171" y="836840"/>
                </a:lnTo>
                <a:lnTo>
                  <a:pt x="0" y="836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707390"/>
            <a:ext cx="16535153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b="true" sz="4800">
                <a:solidFill>
                  <a:srgbClr val="1B6D1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¿POR QUÉ FORMAR PARTE DEL #TEAMVITALONE?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39939" y="6169823"/>
            <a:ext cx="3430806" cy="3430806"/>
          </a:xfrm>
          <a:custGeom>
            <a:avLst/>
            <a:gdLst/>
            <a:ahLst/>
            <a:cxnLst/>
            <a:rect r="r" b="b" t="t" l="l"/>
            <a:pathLst>
              <a:path h="3430806" w="3430806">
                <a:moveTo>
                  <a:pt x="0" y="0"/>
                </a:moveTo>
                <a:lnTo>
                  <a:pt x="3430807" y="0"/>
                </a:lnTo>
                <a:lnTo>
                  <a:pt x="3430807" y="3430806"/>
                </a:lnTo>
                <a:lnTo>
                  <a:pt x="0" y="3430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299397" y="8933011"/>
            <a:ext cx="3183679" cy="650578"/>
          </a:xfrm>
          <a:custGeom>
            <a:avLst/>
            <a:gdLst/>
            <a:ahLst/>
            <a:cxnLst/>
            <a:rect r="r" b="b" t="t" l="l"/>
            <a:pathLst>
              <a:path h="650578" w="3183679">
                <a:moveTo>
                  <a:pt x="0" y="0"/>
                </a:moveTo>
                <a:lnTo>
                  <a:pt x="3183679" y="0"/>
                </a:lnTo>
                <a:lnTo>
                  <a:pt x="3183679" y="650578"/>
                </a:lnTo>
                <a:lnTo>
                  <a:pt x="0" y="6505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228784" y="7152740"/>
            <a:ext cx="2540411" cy="1481907"/>
          </a:xfrm>
          <a:custGeom>
            <a:avLst/>
            <a:gdLst/>
            <a:ahLst/>
            <a:cxnLst/>
            <a:rect r="r" b="b" t="t" l="l"/>
            <a:pathLst>
              <a:path h="1481907" w="2540411">
                <a:moveTo>
                  <a:pt x="0" y="0"/>
                </a:moveTo>
                <a:lnTo>
                  <a:pt x="2540411" y="0"/>
                </a:lnTo>
                <a:lnTo>
                  <a:pt x="2540411" y="1481906"/>
                </a:lnTo>
                <a:lnTo>
                  <a:pt x="0" y="14819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870746" y="7063925"/>
            <a:ext cx="2020491" cy="1338575"/>
          </a:xfrm>
          <a:custGeom>
            <a:avLst/>
            <a:gdLst/>
            <a:ahLst/>
            <a:cxnLst/>
            <a:rect r="r" b="b" t="t" l="l"/>
            <a:pathLst>
              <a:path h="1338575" w="2020491">
                <a:moveTo>
                  <a:pt x="0" y="0"/>
                </a:moveTo>
                <a:lnTo>
                  <a:pt x="2020490" y="0"/>
                </a:lnTo>
                <a:lnTo>
                  <a:pt x="2020490" y="1338575"/>
                </a:lnTo>
                <a:lnTo>
                  <a:pt x="0" y="13385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252465" y="4154868"/>
            <a:ext cx="10035535" cy="6936689"/>
          </a:xfrm>
          <a:custGeom>
            <a:avLst/>
            <a:gdLst/>
            <a:ahLst/>
            <a:cxnLst/>
            <a:rect r="r" b="b" t="t" l="l"/>
            <a:pathLst>
              <a:path h="6936689" w="10035535">
                <a:moveTo>
                  <a:pt x="0" y="0"/>
                </a:moveTo>
                <a:lnTo>
                  <a:pt x="10035535" y="0"/>
                </a:lnTo>
                <a:lnTo>
                  <a:pt x="10035535" y="6936689"/>
                </a:lnTo>
                <a:lnTo>
                  <a:pt x="0" y="69366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717" t="-5482" r="-4717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10729928">
            <a:off x="6594846" y="2068971"/>
            <a:ext cx="2705254" cy="1525087"/>
          </a:xfrm>
          <a:custGeom>
            <a:avLst/>
            <a:gdLst/>
            <a:ahLst/>
            <a:cxnLst/>
            <a:rect r="r" b="b" t="t" l="l"/>
            <a:pathLst>
              <a:path h="1525087" w="2705254">
                <a:moveTo>
                  <a:pt x="0" y="0"/>
                </a:moveTo>
                <a:lnTo>
                  <a:pt x="2705254" y="0"/>
                </a:lnTo>
                <a:lnTo>
                  <a:pt x="2705254" y="1525087"/>
                </a:lnTo>
                <a:lnTo>
                  <a:pt x="0" y="15250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200061" y="4956765"/>
            <a:ext cx="9382351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b="true" sz="30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¡TE LO MERECES!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5563398"/>
            <a:ext cx="6770912" cy="606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b="true" sz="35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¡TE ESTAMOS ESPERANDO!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71421" y="626367"/>
            <a:ext cx="15887879" cy="7284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8"/>
              </a:lnSpc>
            </a:pPr>
            <a:r>
              <a:rPr lang="en-US" b="true" sz="4320">
                <a:solidFill>
                  <a:srgbClr val="1B6D1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ALGO TE HA RESONADO EN ESTOS 30 MINUTOS, ¿VERDAD?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00061" y="1965361"/>
            <a:ext cx="5654951" cy="21955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40"/>
              </a:lnSpc>
            </a:pPr>
            <a:r>
              <a:rPr lang="en-US" sz="417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¡No te entretengas, </a:t>
            </a:r>
          </a:p>
          <a:p>
            <a:pPr algn="l">
              <a:lnSpc>
                <a:spcPts val="5840"/>
              </a:lnSpc>
            </a:pPr>
            <a:r>
              <a:rPr lang="en-US" sz="417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habla con la persona </a:t>
            </a:r>
          </a:p>
          <a:p>
            <a:pPr algn="l">
              <a:lnSpc>
                <a:spcPts val="5840"/>
              </a:lnSpc>
            </a:pPr>
            <a:r>
              <a:rPr lang="en-US" sz="417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que te invitó!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367918" y="1832288"/>
            <a:ext cx="8436813" cy="1581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Ella te contará 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cómo empezar tu camino con VitalHealth y que también sea tu gran oportunidad. 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769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14540" y="1747560"/>
            <a:ext cx="15858921" cy="5089272"/>
          </a:xfrm>
          <a:custGeom>
            <a:avLst/>
            <a:gdLst/>
            <a:ahLst/>
            <a:cxnLst/>
            <a:rect r="r" b="b" t="t" l="l"/>
            <a:pathLst>
              <a:path h="5089272" w="15858921">
                <a:moveTo>
                  <a:pt x="0" y="0"/>
                </a:moveTo>
                <a:lnTo>
                  <a:pt x="15858920" y="0"/>
                </a:lnTo>
                <a:lnTo>
                  <a:pt x="15858920" y="5089272"/>
                </a:lnTo>
                <a:lnTo>
                  <a:pt x="0" y="50892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59" t="0" r="-1759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14540" y="7191695"/>
            <a:ext cx="12369565" cy="2272908"/>
          </a:xfrm>
          <a:custGeom>
            <a:avLst/>
            <a:gdLst/>
            <a:ahLst/>
            <a:cxnLst/>
            <a:rect r="r" b="b" t="t" l="l"/>
            <a:pathLst>
              <a:path h="2272908" w="12369565">
                <a:moveTo>
                  <a:pt x="0" y="0"/>
                </a:moveTo>
                <a:lnTo>
                  <a:pt x="12369565" y="0"/>
                </a:lnTo>
                <a:lnTo>
                  <a:pt x="12369565" y="2272907"/>
                </a:lnTo>
                <a:lnTo>
                  <a:pt x="0" y="22729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79196" y="2379184"/>
            <a:ext cx="2484163" cy="507633"/>
          </a:xfrm>
          <a:custGeom>
            <a:avLst/>
            <a:gdLst/>
            <a:ahLst/>
            <a:cxnLst/>
            <a:rect r="r" b="b" t="t" l="l"/>
            <a:pathLst>
              <a:path h="507633" w="2484163">
                <a:moveTo>
                  <a:pt x="0" y="0"/>
                </a:moveTo>
                <a:lnTo>
                  <a:pt x="2484163" y="0"/>
                </a:lnTo>
                <a:lnTo>
                  <a:pt x="2484163" y="507633"/>
                </a:lnTo>
                <a:lnTo>
                  <a:pt x="0" y="5076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041545" y="8256483"/>
            <a:ext cx="2540411" cy="1481907"/>
          </a:xfrm>
          <a:custGeom>
            <a:avLst/>
            <a:gdLst/>
            <a:ahLst/>
            <a:cxnLst/>
            <a:rect r="r" b="b" t="t" l="l"/>
            <a:pathLst>
              <a:path h="1481907" w="2540411">
                <a:moveTo>
                  <a:pt x="0" y="0"/>
                </a:moveTo>
                <a:lnTo>
                  <a:pt x="2540411" y="0"/>
                </a:lnTo>
                <a:lnTo>
                  <a:pt x="2540411" y="1481906"/>
                </a:lnTo>
                <a:lnTo>
                  <a:pt x="0" y="14819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311751" y="7658861"/>
            <a:ext cx="2020491" cy="1338575"/>
          </a:xfrm>
          <a:custGeom>
            <a:avLst/>
            <a:gdLst/>
            <a:ahLst/>
            <a:cxnLst/>
            <a:rect r="r" b="b" t="t" l="l"/>
            <a:pathLst>
              <a:path h="1338575" w="2020491">
                <a:moveTo>
                  <a:pt x="0" y="0"/>
                </a:moveTo>
                <a:lnTo>
                  <a:pt x="2020490" y="0"/>
                </a:lnTo>
                <a:lnTo>
                  <a:pt x="2020490" y="1338575"/>
                </a:lnTo>
                <a:lnTo>
                  <a:pt x="0" y="13385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214540" y="896213"/>
            <a:ext cx="14429844" cy="8513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98"/>
              </a:lnSpc>
            </a:pPr>
            <a:r>
              <a:rPr lang="en-US" b="true" sz="6772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FUNDADORES Y COMPAÑÍA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28F7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14076" y="3317657"/>
            <a:ext cx="12660730" cy="5475766"/>
          </a:xfrm>
          <a:custGeom>
            <a:avLst/>
            <a:gdLst/>
            <a:ahLst/>
            <a:cxnLst/>
            <a:rect r="r" b="b" t="t" l="l"/>
            <a:pathLst>
              <a:path h="5475766" w="12660730">
                <a:moveTo>
                  <a:pt x="0" y="0"/>
                </a:moveTo>
                <a:lnTo>
                  <a:pt x="12660729" y="0"/>
                </a:lnTo>
                <a:lnTo>
                  <a:pt x="12660729" y="5475766"/>
                </a:lnTo>
                <a:lnTo>
                  <a:pt x="0" y="54757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159787" y="7060298"/>
            <a:ext cx="2020491" cy="1338575"/>
          </a:xfrm>
          <a:custGeom>
            <a:avLst/>
            <a:gdLst/>
            <a:ahLst/>
            <a:cxnLst/>
            <a:rect r="r" b="b" t="t" l="l"/>
            <a:pathLst>
              <a:path h="1338575" w="2020491">
                <a:moveTo>
                  <a:pt x="0" y="0"/>
                </a:moveTo>
                <a:lnTo>
                  <a:pt x="2020491" y="0"/>
                </a:lnTo>
                <a:lnTo>
                  <a:pt x="2020491" y="1338575"/>
                </a:lnTo>
                <a:lnTo>
                  <a:pt x="0" y="13385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159787" y="8052470"/>
            <a:ext cx="2540411" cy="1481907"/>
          </a:xfrm>
          <a:custGeom>
            <a:avLst/>
            <a:gdLst/>
            <a:ahLst/>
            <a:cxnLst/>
            <a:rect r="r" b="b" t="t" l="l"/>
            <a:pathLst>
              <a:path h="1481907" w="2540411">
                <a:moveTo>
                  <a:pt x="0" y="0"/>
                </a:moveTo>
                <a:lnTo>
                  <a:pt x="2540411" y="0"/>
                </a:lnTo>
                <a:lnTo>
                  <a:pt x="2540411" y="1481906"/>
                </a:lnTo>
                <a:lnTo>
                  <a:pt x="0" y="14819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792361" y="3769854"/>
            <a:ext cx="3387917" cy="2747293"/>
          </a:xfrm>
          <a:custGeom>
            <a:avLst/>
            <a:gdLst/>
            <a:ahLst/>
            <a:cxnLst/>
            <a:rect r="r" b="b" t="t" l="l"/>
            <a:pathLst>
              <a:path h="2747293" w="3387917">
                <a:moveTo>
                  <a:pt x="0" y="0"/>
                </a:moveTo>
                <a:lnTo>
                  <a:pt x="3387917" y="0"/>
                </a:lnTo>
                <a:lnTo>
                  <a:pt x="3387917" y="2747292"/>
                </a:lnTo>
                <a:lnTo>
                  <a:pt x="0" y="27472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82206" y="343871"/>
            <a:ext cx="16817992" cy="2836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CONSEJO MÉDICO </a:t>
            </a:r>
          </a:p>
          <a:p>
            <a:pPr algn="ctr">
              <a:lnSpc>
                <a:spcPts val="3735"/>
              </a:lnSpc>
            </a:pPr>
            <a:r>
              <a:rPr lang="en-US" sz="266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Compuesto por un </a:t>
            </a:r>
            <a:r>
              <a:rPr lang="en-US" sz="2668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EQUIPO MULTIDISCIPLINAR</a:t>
            </a:r>
            <a:r>
              <a:rPr lang="en-US" sz="266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de especialistas en áreas como cirugía, emergencias médicas, naturopatía, química alimentaria, nutrición, psicología, salud intestinal, medicina china e integrativa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-887329" y="8946483"/>
            <a:ext cx="16817992" cy="11376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ESTE GRUPO DE EXPERTOS GARANTIZA UN ENFOQUE INTEGRAL </a:t>
            </a:r>
          </a:p>
          <a:p>
            <a:pPr algn="ctr">
              <a:lnSpc>
                <a:spcPts val="3359"/>
              </a:lnSpc>
            </a:pPr>
            <a:r>
              <a:rPr lang="en-US" sz="2400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Y DE ALTA CALIDAD EN EL CUIDADO DE LA SALUD.</a:t>
            </a:r>
          </a:p>
          <a:p>
            <a:pPr algn="ctr">
              <a:lnSpc>
                <a:spcPts val="2475"/>
              </a:lnSpc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08779" y="3968627"/>
            <a:ext cx="11169212" cy="6087220"/>
          </a:xfrm>
          <a:custGeom>
            <a:avLst/>
            <a:gdLst/>
            <a:ahLst/>
            <a:cxnLst/>
            <a:rect r="r" b="b" t="t" l="l"/>
            <a:pathLst>
              <a:path h="6087220" w="11169212">
                <a:moveTo>
                  <a:pt x="0" y="0"/>
                </a:moveTo>
                <a:lnTo>
                  <a:pt x="11169212" y="0"/>
                </a:lnTo>
                <a:lnTo>
                  <a:pt x="11169212" y="6087220"/>
                </a:lnTo>
                <a:lnTo>
                  <a:pt x="0" y="60872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450334" y="4770844"/>
            <a:ext cx="3101494" cy="3265247"/>
          </a:xfrm>
          <a:custGeom>
            <a:avLst/>
            <a:gdLst/>
            <a:ahLst/>
            <a:cxnLst/>
            <a:rect r="r" b="b" t="t" l="l"/>
            <a:pathLst>
              <a:path h="3265247" w="3101494">
                <a:moveTo>
                  <a:pt x="0" y="0"/>
                </a:moveTo>
                <a:lnTo>
                  <a:pt x="3101494" y="0"/>
                </a:lnTo>
                <a:lnTo>
                  <a:pt x="3101494" y="3265247"/>
                </a:lnTo>
                <a:lnTo>
                  <a:pt x="0" y="32652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39" t="0" r="-2639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541582" y="7566371"/>
            <a:ext cx="2020491" cy="1338575"/>
          </a:xfrm>
          <a:custGeom>
            <a:avLst/>
            <a:gdLst/>
            <a:ahLst/>
            <a:cxnLst/>
            <a:rect r="r" b="b" t="t" l="l"/>
            <a:pathLst>
              <a:path h="1338575" w="2020491">
                <a:moveTo>
                  <a:pt x="0" y="0"/>
                </a:moveTo>
                <a:lnTo>
                  <a:pt x="2020491" y="0"/>
                </a:lnTo>
                <a:lnTo>
                  <a:pt x="2020491" y="1338575"/>
                </a:lnTo>
                <a:lnTo>
                  <a:pt x="0" y="13385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977880" y="8235658"/>
            <a:ext cx="2540411" cy="1481907"/>
          </a:xfrm>
          <a:custGeom>
            <a:avLst/>
            <a:gdLst/>
            <a:ahLst/>
            <a:cxnLst/>
            <a:rect r="r" b="b" t="t" l="l"/>
            <a:pathLst>
              <a:path h="1481907" w="2540411">
                <a:moveTo>
                  <a:pt x="0" y="0"/>
                </a:moveTo>
                <a:lnTo>
                  <a:pt x="2540411" y="0"/>
                </a:lnTo>
                <a:lnTo>
                  <a:pt x="2540411" y="1481907"/>
                </a:lnTo>
                <a:lnTo>
                  <a:pt x="0" y="14819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312503"/>
            <a:ext cx="16230600" cy="3879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b="true">
                <a:solidFill>
                  <a:srgbClr val="4769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NANOTECNOLOGÍA </a:t>
            </a:r>
          </a:p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Ingrediente activo más pequ</a:t>
            </a:r>
            <a:r>
              <a:rPr lang="en-US" sz="3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eño para una máxima absorción. </a:t>
            </a:r>
          </a:p>
          <a:p>
            <a:pPr algn="l">
              <a:lnSpc>
                <a:spcPts val="4759"/>
              </a:lnSpc>
            </a:pPr>
            <a:r>
              <a:rPr lang="en-US" sz="3399" b="true">
                <a:solidFill>
                  <a:srgbClr val="4769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ADAPTÓGENOS </a:t>
            </a:r>
          </a:p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Nutrientes que adaptan su funcionalidad a las necesidades del cuerpo. </a:t>
            </a:r>
          </a:p>
          <a:p>
            <a:pPr algn="l">
              <a:lnSpc>
                <a:spcPts val="4759"/>
              </a:lnSpc>
            </a:pPr>
            <a:r>
              <a:rPr lang="en-US" sz="3399" b="true">
                <a:solidFill>
                  <a:srgbClr val="47694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PRECIOS BAJOS</a:t>
            </a:r>
          </a:p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Ingredientes de clase MUNDIAL, a un precio accesible para todos. </a:t>
            </a:r>
          </a:p>
          <a:p>
            <a:pPr algn="l">
              <a:lnSpc>
                <a:spcPts val="2239"/>
              </a:lnSpc>
            </a:pP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1953495" y="4192354"/>
            <a:ext cx="4095171" cy="836839"/>
          </a:xfrm>
          <a:custGeom>
            <a:avLst/>
            <a:gdLst/>
            <a:ahLst/>
            <a:cxnLst/>
            <a:rect r="r" b="b" t="t" l="l"/>
            <a:pathLst>
              <a:path h="836839" w="4095171">
                <a:moveTo>
                  <a:pt x="0" y="0"/>
                </a:moveTo>
                <a:lnTo>
                  <a:pt x="4095171" y="0"/>
                </a:lnTo>
                <a:lnTo>
                  <a:pt x="4095171" y="836839"/>
                </a:lnTo>
                <a:lnTo>
                  <a:pt x="0" y="8368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6181169" cy="3429000"/>
            <a:chOff x="0" y="0"/>
            <a:chExt cx="1906135" cy="105742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906135" cy="1057427"/>
            </a:xfrm>
            <a:custGeom>
              <a:avLst/>
              <a:gdLst/>
              <a:ahLst/>
              <a:cxnLst/>
              <a:rect r="r" b="b" t="t" l="l"/>
              <a:pathLst>
                <a:path h="1057427" w="1906135">
                  <a:moveTo>
                    <a:pt x="0" y="0"/>
                  </a:moveTo>
                  <a:lnTo>
                    <a:pt x="1906135" y="0"/>
                  </a:lnTo>
                  <a:lnTo>
                    <a:pt x="1906135" y="1057427"/>
                  </a:lnTo>
                  <a:lnTo>
                    <a:pt x="0" y="1057427"/>
                  </a:lnTo>
                  <a:close/>
                </a:path>
              </a:pathLst>
            </a:custGeom>
            <a:solidFill>
              <a:srgbClr val="728F7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1906135" cy="11050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5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2396701" y="3429000"/>
            <a:ext cx="7316653" cy="3429000"/>
            <a:chOff x="0" y="0"/>
            <a:chExt cx="2256293" cy="105742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256293" cy="1057427"/>
            </a:xfrm>
            <a:custGeom>
              <a:avLst/>
              <a:gdLst/>
              <a:ahLst/>
              <a:cxnLst/>
              <a:rect r="r" b="b" t="t" l="l"/>
              <a:pathLst>
                <a:path h="1057427" w="2256293">
                  <a:moveTo>
                    <a:pt x="0" y="0"/>
                  </a:moveTo>
                  <a:lnTo>
                    <a:pt x="2256293" y="0"/>
                  </a:lnTo>
                  <a:lnTo>
                    <a:pt x="2256293" y="1057427"/>
                  </a:lnTo>
                  <a:lnTo>
                    <a:pt x="0" y="1057427"/>
                  </a:lnTo>
                  <a:close/>
                </a:path>
              </a:pathLst>
            </a:custGeom>
            <a:solidFill>
              <a:srgbClr val="1B6D14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2256293" cy="11050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5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0" y="6858000"/>
            <a:ext cx="4763036" cy="3429000"/>
            <a:chOff x="0" y="0"/>
            <a:chExt cx="1468814" cy="105742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468814" cy="1057427"/>
            </a:xfrm>
            <a:custGeom>
              <a:avLst/>
              <a:gdLst/>
              <a:ahLst/>
              <a:cxnLst/>
              <a:rect r="r" b="b" t="t" l="l"/>
              <a:pathLst>
                <a:path h="1057427" w="1468814">
                  <a:moveTo>
                    <a:pt x="0" y="0"/>
                  </a:moveTo>
                  <a:lnTo>
                    <a:pt x="1468814" y="0"/>
                  </a:lnTo>
                  <a:lnTo>
                    <a:pt x="1468814" y="1057427"/>
                  </a:lnTo>
                  <a:lnTo>
                    <a:pt x="0" y="1057427"/>
                  </a:lnTo>
                  <a:close/>
                </a:path>
              </a:pathLst>
            </a:custGeom>
            <a:solidFill>
              <a:srgbClr val="728F70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47625"/>
              <a:ext cx="1468814" cy="11050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5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109789" y="3676650"/>
            <a:ext cx="12142759" cy="3181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 auge del comercio electrónico en Europa supera los € 950.000 millones en facturación online (2024).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 77 % de los </a:t>
            </a:r>
            <a:r>
              <a:rPr lang="en-US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europeos ya compra por Internet: el bienestar y la nutrición funcional están entre las categorías más buscadas.</a:t>
            </a:r>
          </a:p>
          <a:p>
            <a:pPr algn="l">
              <a:lnSpc>
                <a:spcPts val="4200"/>
              </a:lnSpc>
            </a:pPr>
          </a:p>
        </p:txBody>
      </p:sp>
      <p:grpSp>
        <p:nvGrpSpPr>
          <p:cNvPr name="Group 12" id="12"/>
          <p:cNvGrpSpPr/>
          <p:nvPr/>
        </p:nvGrpSpPr>
        <p:grpSpPr>
          <a:xfrm rot="0">
            <a:off x="12252548" y="3111817"/>
            <a:ext cx="6268820" cy="3929686"/>
            <a:chOff x="0" y="0"/>
            <a:chExt cx="1651047" cy="103497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651047" cy="1034979"/>
            </a:xfrm>
            <a:custGeom>
              <a:avLst/>
              <a:gdLst/>
              <a:ahLst/>
              <a:cxnLst/>
              <a:rect r="r" b="b" t="t" l="l"/>
              <a:pathLst>
                <a:path h="1034979" w="1651047">
                  <a:moveTo>
                    <a:pt x="0" y="0"/>
                  </a:moveTo>
                  <a:lnTo>
                    <a:pt x="1651047" y="0"/>
                  </a:lnTo>
                  <a:lnTo>
                    <a:pt x="1651047" y="1034979"/>
                  </a:lnTo>
                  <a:lnTo>
                    <a:pt x="0" y="103497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47625"/>
              <a:ext cx="1651047" cy="108260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5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6325321" y="247650"/>
            <a:ext cx="11361741" cy="3181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3" indent="-32385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Estamos en la era de las membresías digitales</a:t>
            </a:r>
          </a:p>
          <a:p>
            <a:pPr algn="l" marL="647703" indent="-32385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 modelo de suscripción mueve +U</a:t>
            </a:r>
            <a:r>
              <a:rPr lang="en-US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 $490.000 millones a nivel global (2024) y crece un 13 % anual.</a:t>
            </a:r>
          </a:p>
          <a:p>
            <a:pPr algn="just" marL="647703" indent="-323852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Las personas buscan pertenecer a comunidades que les ofrezcan valor continuo, salud y beneficios exclusivos.</a:t>
            </a:r>
          </a:p>
          <a:p>
            <a:pPr algn="ctr">
              <a:lnSpc>
                <a:spcPts val="4200"/>
              </a:lnSpc>
            </a:pP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13326137" y="3429000"/>
            <a:ext cx="4360925" cy="4591174"/>
          </a:xfrm>
          <a:custGeom>
            <a:avLst/>
            <a:gdLst/>
            <a:ahLst/>
            <a:cxnLst/>
            <a:rect r="r" b="b" t="t" l="l"/>
            <a:pathLst>
              <a:path h="4591174" w="4360925">
                <a:moveTo>
                  <a:pt x="0" y="0"/>
                </a:moveTo>
                <a:lnTo>
                  <a:pt x="4360925" y="0"/>
                </a:lnTo>
                <a:lnTo>
                  <a:pt x="4360925" y="4591174"/>
                </a:lnTo>
                <a:lnTo>
                  <a:pt x="0" y="45911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39" t="0" r="-2639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3685600" y="3038462"/>
            <a:ext cx="3402716" cy="695338"/>
          </a:xfrm>
          <a:custGeom>
            <a:avLst/>
            <a:gdLst/>
            <a:ahLst/>
            <a:cxnLst/>
            <a:rect r="r" b="b" t="t" l="l"/>
            <a:pathLst>
              <a:path h="695338" w="3402716">
                <a:moveTo>
                  <a:pt x="0" y="0"/>
                </a:moveTo>
                <a:lnTo>
                  <a:pt x="3402717" y="0"/>
                </a:lnTo>
                <a:lnTo>
                  <a:pt x="3402717" y="695338"/>
                </a:lnTo>
                <a:lnTo>
                  <a:pt x="0" y="695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749382" y="8385993"/>
            <a:ext cx="2540411" cy="1481907"/>
          </a:xfrm>
          <a:custGeom>
            <a:avLst/>
            <a:gdLst/>
            <a:ahLst/>
            <a:cxnLst/>
            <a:rect r="r" b="b" t="t" l="l"/>
            <a:pathLst>
              <a:path h="1481907" w="2540411">
                <a:moveTo>
                  <a:pt x="0" y="0"/>
                </a:moveTo>
                <a:lnTo>
                  <a:pt x="2540411" y="0"/>
                </a:lnTo>
                <a:lnTo>
                  <a:pt x="2540411" y="1481907"/>
                </a:lnTo>
                <a:lnTo>
                  <a:pt x="0" y="14819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371273" y="7477125"/>
            <a:ext cx="2020491" cy="1338575"/>
          </a:xfrm>
          <a:custGeom>
            <a:avLst/>
            <a:gdLst/>
            <a:ahLst/>
            <a:cxnLst/>
            <a:rect r="r" b="b" t="t" l="l"/>
            <a:pathLst>
              <a:path h="1338575" w="2020491">
                <a:moveTo>
                  <a:pt x="0" y="0"/>
                </a:moveTo>
                <a:lnTo>
                  <a:pt x="2020490" y="0"/>
                </a:lnTo>
                <a:lnTo>
                  <a:pt x="2020490" y="1338575"/>
                </a:lnTo>
                <a:lnTo>
                  <a:pt x="0" y="13385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363984" y="745808"/>
            <a:ext cx="5453200" cy="23660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89"/>
              </a:lnSpc>
            </a:pPr>
            <a:r>
              <a:rPr lang="en-US" b="true" sz="4099" spc="-172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ES EL MOMENTO PERFECTO </a:t>
            </a:r>
          </a:p>
          <a:p>
            <a:pPr algn="ctr">
              <a:lnSpc>
                <a:spcPts val="3689"/>
              </a:lnSpc>
            </a:pPr>
            <a:r>
              <a:rPr lang="en-US" b="true" sz="4099" spc="-172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PARA UN NEGOCIO </a:t>
            </a:r>
          </a:p>
          <a:p>
            <a:pPr algn="ctr">
              <a:lnSpc>
                <a:spcPts val="3689"/>
              </a:lnSpc>
            </a:pPr>
            <a:r>
              <a:rPr lang="en-US" b="true" sz="4099" spc="-172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COMO VITALHEALTH</a:t>
            </a:r>
          </a:p>
          <a:p>
            <a:pPr algn="ctr">
              <a:lnSpc>
                <a:spcPts val="3689"/>
              </a:lnSpc>
            </a:pPr>
          </a:p>
        </p:txBody>
      </p:sp>
      <p:sp>
        <p:nvSpPr>
          <p:cNvPr name="TextBox 21" id="21"/>
          <p:cNvSpPr txBox="true"/>
          <p:nvPr/>
        </p:nvSpPr>
        <p:spPr>
          <a:xfrm rot="0">
            <a:off x="4763036" y="7219950"/>
            <a:ext cx="13223241" cy="2647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 boom de los suplementos adaptógenos.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 mercado europeo de adaptógenos alcanza los US $ 3.200 millones, creciendo más del 7 % anual.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La demanda se dispara por el estrés, el </a:t>
            </a:r>
            <a:r>
              <a:rPr lang="en-US" sz="3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envejecimiento y la búsqueda de soluciones naturales.</a:t>
            </a:r>
          </a:p>
        </p:txBody>
      </p:sp>
      <p:sp>
        <p:nvSpPr>
          <p:cNvPr name="AutoShape 22" id="22"/>
          <p:cNvSpPr/>
          <p:nvPr/>
        </p:nvSpPr>
        <p:spPr>
          <a:xfrm>
            <a:off x="6942680" y="3409950"/>
            <a:ext cx="6492240" cy="0"/>
          </a:xfrm>
          <a:prstGeom prst="line">
            <a:avLst/>
          </a:prstGeom>
          <a:ln cap="flat" w="38100">
            <a:solidFill>
              <a:srgbClr val="1B6D14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3" id="23"/>
          <p:cNvSpPr/>
          <p:nvPr/>
        </p:nvSpPr>
        <p:spPr>
          <a:xfrm>
            <a:off x="5244254" y="6600812"/>
            <a:ext cx="6492240" cy="0"/>
          </a:xfrm>
          <a:prstGeom prst="line">
            <a:avLst/>
          </a:prstGeom>
          <a:ln cap="flat" w="38100">
            <a:solidFill>
              <a:srgbClr val="1B6D14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6BBA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173259" y="382091"/>
            <a:ext cx="12761324" cy="2640330"/>
            <a:chOff x="0" y="0"/>
            <a:chExt cx="4720606" cy="97669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720606" cy="976698"/>
            </a:xfrm>
            <a:custGeom>
              <a:avLst/>
              <a:gdLst/>
              <a:ahLst/>
              <a:cxnLst/>
              <a:rect r="r" b="b" t="t" l="l"/>
              <a:pathLst>
                <a:path h="976698" w="4720606">
                  <a:moveTo>
                    <a:pt x="0" y="0"/>
                  </a:moveTo>
                  <a:lnTo>
                    <a:pt x="4720606" y="0"/>
                  </a:lnTo>
                  <a:lnTo>
                    <a:pt x="4720606" y="976698"/>
                  </a:lnTo>
                  <a:lnTo>
                    <a:pt x="0" y="976698"/>
                  </a:lnTo>
                  <a:close/>
                </a:path>
              </a:pathLst>
            </a:custGeom>
            <a:solidFill>
              <a:srgbClr val="465338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4720606" cy="10243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0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532491" y="3465459"/>
            <a:ext cx="11301259" cy="3658783"/>
          </a:xfrm>
          <a:custGeom>
            <a:avLst/>
            <a:gdLst/>
            <a:ahLst/>
            <a:cxnLst/>
            <a:rect r="r" b="b" t="t" l="l"/>
            <a:pathLst>
              <a:path h="3658783" w="11301259">
                <a:moveTo>
                  <a:pt x="0" y="0"/>
                </a:moveTo>
                <a:lnTo>
                  <a:pt x="11301259" y="0"/>
                </a:lnTo>
                <a:lnTo>
                  <a:pt x="11301259" y="3658783"/>
                </a:lnTo>
                <a:lnTo>
                  <a:pt x="0" y="36587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729254" y="7475354"/>
            <a:ext cx="2220700" cy="1471214"/>
          </a:xfrm>
          <a:custGeom>
            <a:avLst/>
            <a:gdLst/>
            <a:ahLst/>
            <a:cxnLst/>
            <a:rect r="r" b="b" t="t" l="l"/>
            <a:pathLst>
              <a:path h="1471214" w="2220700">
                <a:moveTo>
                  <a:pt x="0" y="0"/>
                </a:moveTo>
                <a:lnTo>
                  <a:pt x="2220699" y="0"/>
                </a:lnTo>
                <a:lnTo>
                  <a:pt x="2220699" y="1471213"/>
                </a:lnTo>
                <a:lnTo>
                  <a:pt x="0" y="14712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679748" y="8470868"/>
            <a:ext cx="2739038" cy="1597772"/>
          </a:xfrm>
          <a:custGeom>
            <a:avLst/>
            <a:gdLst/>
            <a:ahLst/>
            <a:cxnLst/>
            <a:rect r="r" b="b" t="t" l="l"/>
            <a:pathLst>
              <a:path h="1597772" w="2739038">
                <a:moveTo>
                  <a:pt x="0" y="0"/>
                </a:moveTo>
                <a:lnTo>
                  <a:pt x="2739038" y="0"/>
                </a:lnTo>
                <a:lnTo>
                  <a:pt x="2739038" y="1597772"/>
                </a:lnTo>
                <a:lnTo>
                  <a:pt x="0" y="15977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563014" y="3349867"/>
            <a:ext cx="3855772" cy="3774375"/>
          </a:xfrm>
          <a:custGeom>
            <a:avLst/>
            <a:gdLst/>
            <a:ahLst/>
            <a:cxnLst/>
            <a:rect r="r" b="b" t="t" l="l"/>
            <a:pathLst>
              <a:path h="3774375" w="3855772">
                <a:moveTo>
                  <a:pt x="0" y="0"/>
                </a:moveTo>
                <a:lnTo>
                  <a:pt x="3855772" y="0"/>
                </a:lnTo>
                <a:lnTo>
                  <a:pt x="3855772" y="3774375"/>
                </a:lnTo>
                <a:lnTo>
                  <a:pt x="0" y="37743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1078" r="0" b="-1078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78062" y="852117"/>
            <a:ext cx="6015936" cy="17479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32"/>
              </a:lnSpc>
            </a:pPr>
            <a:r>
              <a:rPr lang="en-US" b="true" sz="61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Porqué Vitalhealth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553170" y="549339"/>
            <a:ext cx="12561160" cy="2630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09"/>
              </a:lnSpc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Porque combina los 3 mercados de mayor crecimiento:</a:t>
            </a:r>
          </a:p>
          <a:p>
            <a:pPr algn="l">
              <a:lnSpc>
                <a:spcPts val="3509"/>
              </a:lnSpc>
            </a:pPr>
          </a:p>
          <a:p>
            <a:pPr algn="l" marL="647700" indent="-323850" lvl="1">
              <a:lnSpc>
                <a:spcPts val="3509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Suplementos adaptógenos de alta tecnología</a:t>
            </a:r>
          </a:p>
          <a:p>
            <a:pPr algn="l" marL="647700" indent="-323850" lvl="1">
              <a:lnSpc>
                <a:spcPts val="3509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Un modelo de membresía inteligente y escalable</a:t>
            </a:r>
          </a:p>
          <a:p>
            <a:pPr algn="l" marL="647700" indent="-323850" lvl="1">
              <a:lnSpc>
                <a:spcPts val="3509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Un e-commerce global listo para operar en </a:t>
            </a: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Europa</a:t>
            </a:r>
          </a:p>
          <a:p>
            <a:pPr algn="l" marL="0" indent="0" lvl="0">
              <a:lnSpc>
                <a:spcPts val="3509"/>
              </a:lnSpc>
              <a:spcBef>
                <a:spcPct val="0"/>
              </a:spcBef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3586030" y="7457617"/>
            <a:ext cx="5733230" cy="2590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73"/>
              </a:lnSpc>
            </a:pPr>
            <a:r>
              <a:rPr lang="en-US" b="true" sz="6047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¡HASTA 5 MANERAS DE TRABAJAR!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47851" y="-193414"/>
            <a:ext cx="18722463" cy="10646198"/>
          </a:xfrm>
          <a:custGeom>
            <a:avLst/>
            <a:gdLst/>
            <a:ahLst/>
            <a:cxnLst/>
            <a:rect r="r" b="b" t="t" l="l"/>
            <a:pathLst>
              <a:path h="10646198" w="18722463">
                <a:moveTo>
                  <a:pt x="0" y="0"/>
                </a:moveTo>
                <a:lnTo>
                  <a:pt x="18722463" y="0"/>
                </a:lnTo>
                <a:lnTo>
                  <a:pt x="18722463" y="10646198"/>
                </a:lnTo>
                <a:lnTo>
                  <a:pt x="0" y="106461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18" t="0" r="-1834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48675" y="0"/>
            <a:ext cx="18536675" cy="10275570"/>
          </a:xfrm>
          <a:custGeom>
            <a:avLst/>
            <a:gdLst/>
            <a:ahLst/>
            <a:cxnLst/>
            <a:rect r="r" b="b" t="t" l="l"/>
            <a:pathLst>
              <a:path h="10275570" w="18536675">
                <a:moveTo>
                  <a:pt x="0" y="0"/>
                </a:moveTo>
                <a:lnTo>
                  <a:pt x="18536675" y="0"/>
                </a:lnTo>
                <a:lnTo>
                  <a:pt x="18536675" y="10275570"/>
                </a:lnTo>
                <a:lnTo>
                  <a:pt x="0" y="102755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51" r="-55" b="-65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8550983"/>
            <a:ext cx="3461338" cy="707317"/>
          </a:xfrm>
          <a:custGeom>
            <a:avLst/>
            <a:gdLst/>
            <a:ahLst/>
            <a:cxnLst/>
            <a:rect r="r" b="b" t="t" l="l"/>
            <a:pathLst>
              <a:path h="707317" w="3461338">
                <a:moveTo>
                  <a:pt x="0" y="0"/>
                </a:moveTo>
                <a:lnTo>
                  <a:pt x="3461338" y="0"/>
                </a:lnTo>
                <a:lnTo>
                  <a:pt x="3461338" y="707317"/>
                </a:lnTo>
                <a:lnTo>
                  <a:pt x="0" y="7073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789923" y="189186"/>
            <a:ext cx="2708154" cy="2708154"/>
          </a:xfrm>
          <a:custGeom>
            <a:avLst/>
            <a:gdLst/>
            <a:ahLst/>
            <a:cxnLst/>
            <a:rect r="r" b="b" t="t" l="l"/>
            <a:pathLst>
              <a:path h="2708154" w="2708154">
                <a:moveTo>
                  <a:pt x="0" y="0"/>
                </a:moveTo>
                <a:lnTo>
                  <a:pt x="2708154" y="0"/>
                </a:lnTo>
                <a:lnTo>
                  <a:pt x="2708154" y="2708154"/>
                </a:lnTo>
                <a:lnTo>
                  <a:pt x="0" y="27081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DAG3AyKraiI</dc:identifier>
  <dcterms:modified xsi:type="dcterms:W3CDTF">2011-08-01T06:04:30Z</dcterms:modified>
  <cp:revision>1</cp:revision>
  <dc:title>PRESENTACIÓN VITALHEALTH #TeamVitalOne</dc:title>
</cp:coreProperties>
</file>